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757" r:id="rId2"/>
    <p:sldId id="686" r:id="rId3"/>
    <p:sldId id="751" r:id="rId4"/>
    <p:sldId id="744" r:id="rId5"/>
    <p:sldId id="752" r:id="rId6"/>
    <p:sldId id="791" r:id="rId7"/>
    <p:sldId id="800" r:id="rId8"/>
    <p:sldId id="792" r:id="rId9"/>
    <p:sldId id="793" r:id="rId10"/>
    <p:sldId id="799" r:id="rId11"/>
    <p:sldId id="801" r:id="rId12"/>
    <p:sldId id="802" r:id="rId13"/>
    <p:sldId id="794" r:id="rId14"/>
    <p:sldId id="795" r:id="rId15"/>
    <p:sldId id="788" r:id="rId16"/>
    <p:sldId id="743" r:id="rId17"/>
    <p:sldId id="796" r:id="rId18"/>
    <p:sldId id="797" r:id="rId19"/>
    <p:sldId id="753" r:id="rId20"/>
    <p:sldId id="798" r:id="rId21"/>
    <p:sldId id="803" r:id="rId22"/>
    <p:sldId id="804" r:id="rId23"/>
    <p:sldId id="805" r:id="rId24"/>
    <p:sldId id="806" r:id="rId25"/>
    <p:sldId id="807" r:id="rId26"/>
    <p:sldId id="756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81">
          <p15:clr>
            <a:srgbClr val="A4A3A4"/>
          </p15:clr>
        </p15:guide>
        <p15:guide id="2" orient="horz" pos="1604">
          <p15:clr>
            <a:srgbClr val="A4A3A4"/>
          </p15:clr>
        </p15:guide>
        <p15:guide id="3" orient="horz" pos="259">
          <p15:clr>
            <a:srgbClr val="A4A3A4"/>
          </p15:clr>
        </p15:guide>
        <p15:guide id="4" pos="2880">
          <p15:clr>
            <a:srgbClr val="A4A3A4"/>
          </p15:clr>
        </p15:guide>
        <p15:guide id="5" pos="158">
          <p15:clr>
            <a:srgbClr val="A4A3A4"/>
          </p15:clr>
        </p15:guide>
        <p15:guide id="6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00000"/>
    <a:srgbClr val="2E1860"/>
    <a:srgbClr val="F03848"/>
    <a:srgbClr val="3624A6"/>
    <a:srgbClr val="FF7F2C"/>
    <a:srgbClr val="E81237"/>
    <a:srgbClr val="9E97D5"/>
    <a:srgbClr val="20C5EE"/>
    <a:srgbClr val="E81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3" autoAdjust="0"/>
    <p:restoredTop sz="94409" autoAdjust="0"/>
  </p:normalViewPr>
  <p:slideViewPr>
    <p:cSldViewPr snapToGrid="0" showGuides="1">
      <p:cViewPr varScale="1">
        <p:scale>
          <a:sx n="150" d="100"/>
          <a:sy n="150" d="100"/>
        </p:scale>
        <p:origin x="-522" y="-96"/>
      </p:cViewPr>
      <p:guideLst>
        <p:guide orient="horz" pos="2981"/>
        <p:guide orient="horz" pos="1604"/>
        <p:guide orient="horz" pos="259"/>
        <p:guide pos="2880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699EB-6B6F-4303-84E5-698CBBF28AE0}" type="datetimeFigureOut">
              <a:rPr lang="zh-CN" altLang="en-US" smtClean="0"/>
              <a:t>2020/8/2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5E53-1996-4A18-8378-BCF5C8046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8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6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9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0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06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6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77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1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38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6" tIns="34289" rIns="68576" bIns="34289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6" tIns="34289" rIns="68576" bIns="34289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fld id="{4DA96E64-783D-463C-BA44-F5AF67B46485}" type="datetimeFigureOut">
              <a:rPr lang="zh-CN" altLang="en-US" smtClean="0"/>
              <a:t>2020/8/2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6" tIns="34289" rIns="68576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Source Han Sans Normal" panose="020B0400000000000000" pitchFamily="34" charset="-122"/>
                <a:cs typeface="Arial" panose="020B0604020202020204" pitchFamily="34" charset="0"/>
              </a:defRPr>
            </a:lvl1pPr>
          </a:lstStyle>
          <a:p>
            <a:fld id="{A8C676CA-DACA-4216-AE75-62203F83776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ransition spd="slow" advClick="0" advTm="3000">
    <p:fade/>
  </p:transition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Source Han Sans Normal" panose="020B0400000000000000" pitchFamily="34" charset="-122"/>
          <a:cs typeface="Arial" panose="020B0604020202020204" pitchFamily="34" charset="0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849310"/>
            <a:ext cx="9144000" cy="15320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95"/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1265618" y="2036603"/>
            <a:ext cx="66127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/>
                <a:cs typeface="Ebrima" panose="02000000000000000000" pitchFamily="2" charset="0"/>
                <a:sym typeface="微软雅黑" panose="020B0503020204020204" pitchFamily="34" charset="-122"/>
              </a:rPr>
              <a:t>课程设计总结答辩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3915666" y="3883263"/>
            <a:ext cx="1567110" cy="421032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  <a:miter lim="800000"/>
          </a:ln>
          <a:effectLst/>
        </p:spPr>
        <p:txBody>
          <a:bodyPr wrap="square" lIns="25600" tIns="25600" rIns="25600" bIns="256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汇报人：  朱万鑫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张家旺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57" y="562311"/>
            <a:ext cx="1101686" cy="1096286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4" grpId="1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HIS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空间图像定位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061276"/>
            <a:ext cx="7600950" cy="255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9550" y="3911600"/>
            <a:ext cx="8464550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采用透视校正的方法对倾斜的车牌进行倾斜校正</a:t>
            </a:r>
            <a:r>
              <a:rPr lang="en-US" altLang="zh-CN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   </a:t>
            </a:r>
          </a:p>
          <a:p>
            <a:r>
              <a:rPr lang="zh-CN" altLang="en-US" sz="18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透视矫正参考：</a:t>
            </a:r>
            <a:r>
              <a:rPr lang="en-US" altLang="zh-CN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http</a:t>
            </a:r>
            <a:r>
              <a:rPr lang="en-US" altLang="zh-CN" sz="1600" b="1" dirty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://www.cnblogs.com/tiandsp/archive/2012/12/16/2820916.html</a:t>
            </a:r>
            <a:endParaRPr lang="zh-CN" altLang="en-US" sz="1600" b="1" dirty="0">
              <a:solidFill>
                <a:srgbClr val="FF000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74173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reborts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边缘检测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26" y="1168400"/>
            <a:ext cx="2895624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5437" y="1098549"/>
            <a:ext cx="4594249" cy="26545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   对读取的图像进行灰度化后做</a:t>
            </a:r>
            <a:r>
              <a:rPr lang="en-US" altLang="zh-CN" sz="2400" b="1" dirty="0" err="1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roberts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算子边缘检测，之后进行闭运算，再移除小对象。</a:t>
            </a:r>
            <a:endParaRPr lang="en-US" altLang="zh-CN" sz="24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    因为已经移除小对象，所以直接利用最小外接矩形对图像进行处理，再透视矫正成功定位图像。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7" y="3488499"/>
            <a:ext cx="6710363" cy="16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09663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reborts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边缘检测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099" name="Picture 3" descr="D:\电子科大上课课件\电子科大上课课件\综合课程设计\License-Plate-Recognition-master\License-Plate-Recognition-master\N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115146"/>
            <a:ext cx="3552488" cy="290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05" y="2778120"/>
            <a:ext cx="4123514" cy="208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05" y="1115146"/>
            <a:ext cx="4123513" cy="1842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23225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614612" y="135730"/>
            <a:ext cx="334772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80" y="135730"/>
            <a:ext cx="346964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图像切割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926751" y="4527731"/>
            <a:ext cx="6979444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将定位好的车牌（白底黑字），转换成黑底白字，对其进行垂直投影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2671D2E-54B8-4FE3-A02B-B8EC9561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508" y="949643"/>
            <a:ext cx="6492240" cy="2301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8DEE2B3-5F11-4267-9C8B-873DFC2488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" r="2490"/>
          <a:stretch/>
        </p:blipFill>
        <p:spPr>
          <a:xfrm>
            <a:off x="5150644" y="1178718"/>
            <a:ext cx="3714750" cy="18233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0A61ED9-AB6E-4F2D-B56C-C03F02993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7251" y="2571750"/>
            <a:ext cx="66579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9666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614612" y="135730"/>
            <a:ext cx="334772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80" y="135730"/>
            <a:ext cx="346964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图像切割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0" y="4456306"/>
            <a:ext cx="9138793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垂直投影过后记录车牌区域波谷点，根据高度判断是否存在字符，经一系列操作后完成切割。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8196E56-21A7-4D4E-9D63-33CAB9E5AD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" y="1013459"/>
            <a:ext cx="2974499" cy="20151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FD7D84-5775-4FAA-A5DC-C4D3AF3A8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79" y="1013459"/>
            <a:ext cx="2842432" cy="21109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5AB53A64-B487-450D-98DB-FD298872A2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11" y="1100349"/>
            <a:ext cx="3239298" cy="1735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F5E7132-DC90-4B15-B3F1-3458C6919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05" y="2854882"/>
            <a:ext cx="2952509" cy="16014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A0C189CD-7CBF-43A7-8D23-9075931E8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3542" y="177794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058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00661" y="180590"/>
            <a:ext cx="328891" cy="466672"/>
            <a:chOff x="199304" y="53446"/>
            <a:chExt cx="328891" cy="466672"/>
          </a:xfrm>
        </p:grpSpPr>
        <p:sp>
          <p:nvSpPr>
            <p:cNvPr id="41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矩形 3"/>
          <p:cNvSpPr>
            <a:spLocks noChangeArrowheads="1"/>
          </p:cNvSpPr>
          <p:nvPr/>
        </p:nvSpPr>
        <p:spPr bwMode="auto">
          <a:xfrm>
            <a:off x="620780" y="240050"/>
            <a:ext cx="241531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 smtClean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神经训练</a:t>
            </a: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函数介绍：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EC69FB0-487F-42CC-B1D0-089193D55A1B}"/>
              </a:ext>
            </a:extLst>
          </p:cNvPr>
          <p:cNvSpPr txBox="1"/>
          <p:nvPr/>
        </p:nvSpPr>
        <p:spPr>
          <a:xfrm>
            <a:off x="750093" y="593942"/>
            <a:ext cx="4572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clc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close</a:t>
            </a:r>
          </a:p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imgPath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'C:\Users\Misaka-\Desktop\</a:t>
            </a:r>
            <a:r>
              <a:rPr lang="zh-CN" altLang="en-US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汉字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\</a:t>
            </a:r>
            <a:r>
              <a:rPr lang="zh-CN" altLang="en-US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浙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\'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imgDir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([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imgPath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'*.jpg'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]); 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遍历所有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jpg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格式文件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k=1;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1:length(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imgDir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遍历结构体就可以一一处理图片了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imread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([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imgPath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imgDir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).name]); 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读取每张图片</a:t>
            </a:r>
          </a:p>
          <a:p>
            <a:r>
              <a:rPr lang="de-DE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im = imresize(img,[32 16]);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im1 = im2bw(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im2 = reshape(im1,512,1);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out = im2double(im2);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hanzix31(k,:) = out;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存储图像数据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 </a:t>
            </a:r>
          </a:p>
          <a:p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hanziy31(k,1) =31 ;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</a:t>
            </a:r>
            <a:r>
              <a:rPr lang="zh-CN" altLang="en-US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给数据加标签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 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k = k + 1; 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end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save 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hanzix31.mat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save 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hanziy31.mat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endParaRPr lang="zh-CN" altLang="en-US" b="0" i="0" u="none" strike="noStrike" baseline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D6174F27-1060-4C4A-BD0E-9CC1303FAA33}"/>
              </a:ext>
            </a:extLst>
          </p:cNvPr>
          <p:cNvSpPr txBox="1"/>
          <p:nvPr/>
        </p:nvSpPr>
        <p:spPr>
          <a:xfrm>
            <a:off x="5729287" y="1412071"/>
            <a:ext cx="3278981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通过此函数来将训练图集转换成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.mat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文件，接下来的训练函数使用。每个字符图集都对应一个</a:t>
            </a:r>
            <a:r>
              <a:rPr lang="en-US" altLang="zh-CN" sz="2000" b="1" dirty="0" err="1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x.mat,y.mat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。其含义就是每张字符和对应的编号。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41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-532097" y="607892"/>
            <a:ext cx="2334347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神经训练</a:t>
            </a:r>
            <a:endParaRPr lang="en-US" altLang="zh-CN" sz="1400" b="1" dirty="0" smtClean="0">
              <a:solidFill>
                <a:srgbClr val="00000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</a:endParaRPr>
          </a:p>
          <a:p>
            <a:pPr algn="ctr"/>
            <a:r>
              <a:rPr lang="zh-CN" altLang="en-US" sz="1400" b="1" dirty="0" smtClean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   函数</a:t>
            </a:r>
            <a:r>
              <a:rPr lang="zh-CN" altLang="en-US" sz="14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介绍：</a:t>
            </a:r>
            <a:endParaRPr lang="zh-CN" altLang="en-US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BC7114D8-A4D6-4F53-8CC2-014FDDB79888}"/>
              </a:ext>
            </a:extLst>
          </p:cNvPr>
          <p:cNvSpPr txBox="1"/>
          <p:nvPr/>
        </p:nvSpPr>
        <p:spPr>
          <a:xfrm>
            <a:off x="1381618" y="-219"/>
            <a:ext cx="7665244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clear 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close 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clc</a:t>
            </a:r>
            <a:endParaRPr lang="en-US" altLang="zh-CN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800" b="0" i="0" u="none" strike="noStrike" baseline="0" dirty="0" err="1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512;  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34;   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num_labels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34;          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en-US" altLang="zh-CN" sz="800" b="0" i="0" u="none" strike="noStrike" baseline="0" dirty="0" err="1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hanzix.mat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en-US" altLang="zh-CN" sz="800" b="0" i="0" u="none" strike="noStrike" baseline="0" dirty="0" err="1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hanziy.mat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 = size(hanzix1, 1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  <a:endParaRPr lang="zh-CN" altLang="en-US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fprintf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'\</a:t>
            </a:r>
            <a:r>
              <a:rPr lang="en-US" altLang="zh-CN" sz="800" b="0" i="0" u="none" strike="noStrike" baseline="0" dirty="0" err="1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nProgram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paused. Press enter to continue.\n'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pause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8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%% ================ Part 2: Initializing </a:t>
            </a:r>
            <a:r>
              <a:rPr lang="en-US" altLang="zh-CN" sz="800" b="0" i="0" u="none" strike="noStrike" baseline="0" dirty="0" err="1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Pameters</a:t>
            </a:r>
            <a:r>
              <a:rPr lang="en-US" altLang="zh-CN" sz="8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================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fprintf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'\</a:t>
            </a:r>
            <a:r>
              <a:rPr lang="en-US" altLang="zh-CN" sz="800" b="0" i="0" u="none" strike="noStrike" baseline="0" dirty="0" err="1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nInitializing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Neural Network Parameters ...\n'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initial_Theta1 =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randInitializeWeights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initial_Theta2 =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randInitializeWeights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num_labels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initial_nn_params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[initial_Theta1(:) ; initial_Theta2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(:)];</a:t>
            </a:r>
            <a:r>
              <a:rPr lang="zh-CN" altLang="en-US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8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%% =================== Part 3: Training NN ===================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fprintf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'\</a:t>
            </a:r>
            <a:r>
              <a:rPr lang="en-US" altLang="zh-CN" sz="800" b="0" i="0" u="none" strike="noStrike" baseline="0" dirty="0" err="1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nTraining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Neural Network... \n'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options =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optimset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'MaxIter'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,500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  <a:r>
              <a:rPr lang="zh-CN" altLang="en-US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lambda = 1</a:t>
            </a:r>
            <a:r>
              <a:rPr lang="en-US" altLang="zh-CN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r>
              <a:rPr lang="zh-CN" altLang="en-US" sz="800" b="0" i="0" u="none" strike="noStrike" baseline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zh-CN" altLang="en-US" sz="800" b="0" i="0" u="none" strike="noStrike" baseline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costFunction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@(p)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nnCostFunction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(p, </a:t>
            </a:r>
            <a:r>
              <a:rPr lang="en-US" altLang="zh-CN" sz="8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                 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8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                 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8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                 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num_labels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hanzix1, hanziy1, lambda);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[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nn_params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cost] =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fmincg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costFunction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initial_nn_params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options);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Theta1 = reshape(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nn_params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(1:hidden_layer_size * 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+ 1)), </a:t>
            </a:r>
            <a:r>
              <a:rPr lang="en-US" altLang="zh-CN" sz="8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+ 1));</a:t>
            </a:r>
          </a:p>
          <a:p>
            <a:r>
              <a:rPr lang="zh-CN" altLang="en-US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Theta2 = reshape(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nn_params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((1 + 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* 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input_layer_size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+ 1))):end), </a:t>
            </a:r>
            <a:r>
              <a:rPr lang="en-US" altLang="zh-CN" sz="8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...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 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num_labels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(</a:t>
            </a:r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hidden_layer_size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+ 1));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hanzi3=Theta1;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hanzi4=Theta2;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save 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hanzi3.mat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save 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hanzi4.mat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r>
              <a:rPr lang="en-US" altLang="zh-CN" sz="8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fprintf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8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'Program paused. Press enter to continue.\n'</a:t>
            </a:r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8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pause;</a:t>
            </a:r>
          </a:p>
          <a:p>
            <a:endParaRPr lang="zh-CN" altLang="en-US" b="0" i="0" u="none" strike="noStrike" baseline="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95DDE9E-CC4E-4D66-BFAA-755816437C9C}"/>
              </a:ext>
            </a:extLst>
          </p:cNvPr>
          <p:cNvSpPr txBox="1"/>
          <p:nvPr/>
        </p:nvSpPr>
        <p:spPr>
          <a:xfrm>
            <a:off x="5805346" y="1172189"/>
            <a:ext cx="2334347" cy="30239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通过加载我们前面准备好的两个</a:t>
            </a:r>
            <a:r>
              <a:rPr lang="en-US" altLang="zh-CN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.mat</a:t>
            </a:r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文件，就可以利用此函数进行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训练，</a:t>
            </a:r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得出的两个</a:t>
            </a:r>
            <a:r>
              <a:rPr lang="en-US" altLang="zh-CN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theta</a:t>
            </a:r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就可以拿来识别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字符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614612" y="135730"/>
            <a:ext cx="334772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80" y="135730"/>
            <a:ext cx="346964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字符识别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6521450" y="1520503"/>
            <a:ext cx="2432050" cy="222368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本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次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设计利用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的是神经网络识别字符，通过大量的字符图集训练得出字符系数，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theta1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theta2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HAN_T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heta1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HAN_T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heta2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.</a:t>
            </a:r>
            <a:endParaRPr lang="zh-CN" altLang="en-US" sz="20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101403"/>
            <a:ext cx="5715000" cy="404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390552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614612" y="135730"/>
            <a:ext cx="334772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80" y="135730"/>
            <a:ext cx="346964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字符识别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-793591" y="4665346"/>
            <a:ext cx="897382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将数据通过函数打包导出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excel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，即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可处理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大量车牌图片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F214E47-24E3-4427-88EC-8A3020FF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-114300"/>
            <a:ext cx="5334000" cy="4000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AE18A74-29CE-4EB9-A33D-720F0D1C3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 r="2244"/>
          <a:stretch/>
        </p:blipFill>
        <p:spPr>
          <a:xfrm>
            <a:off x="814231" y="2571750"/>
            <a:ext cx="4045897" cy="6643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238AA79-5F78-417D-9796-D574B15ED1D2}"/>
              </a:ext>
            </a:extLst>
          </p:cNvPr>
          <p:cNvSpPr txBox="1"/>
          <p:nvPr/>
        </p:nvSpPr>
        <p:spPr>
          <a:xfrm>
            <a:off x="4815522" y="1987690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b="0" i="0" u="none" strike="noStrike" baseline="0" dirty="0">
                <a:solidFill>
                  <a:srgbClr val="228B2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% License plate character recognition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characters =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LicPlateRec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character_im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jieguo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img_no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)={characters};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disp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(characters)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end</a:t>
            </a:r>
          </a:p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write_total_tu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={};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img_no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1:12</a:t>
            </a: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write_total_tu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=[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write_total_tu,jieguo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img_no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)];</a:t>
            </a:r>
          </a:p>
          <a:p>
            <a:r>
              <a:rPr lang="en-US" altLang="zh-CN" sz="1400" b="0" i="0" u="none" strike="noStrike" baseline="0" dirty="0">
                <a:solidFill>
                  <a:srgbClr val="0000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end</a:t>
            </a:r>
          </a:p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write_total_tu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= [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zh-CN" altLang="en-US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车牌号码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write_total_tu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]';</a:t>
            </a:r>
          </a:p>
          <a:p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xlswrite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'D:\shuju5.xlsx'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,write_total_tu,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'Sheet1'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</a:t>
            </a:r>
            <a:r>
              <a:rPr lang="en-US" altLang="zh-CN" sz="1400" b="0" i="0" u="none" strike="noStrike" baseline="0" dirty="0">
                <a:solidFill>
                  <a:srgbClr val="A02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'A1:A13'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049388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2126615"/>
            <a:ext cx="3926205" cy="9232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4724698" y="2198571"/>
            <a:ext cx="39077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项目总结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3489513" y="2012417"/>
            <a:ext cx="1408602" cy="1084912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03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911653" y="2181694"/>
            <a:ext cx="1758735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PART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0824" y="411163"/>
            <a:ext cx="3565091" cy="4321176"/>
            <a:chOff x="0" y="0"/>
            <a:chExt cx="3815916" cy="5143500"/>
          </a:xfrm>
          <a:solidFill>
            <a:srgbClr val="002060"/>
          </a:solidFill>
        </p:grpSpPr>
        <p:sp>
          <p:nvSpPr>
            <p:cNvPr id="26" name="矩形 25"/>
            <p:cNvSpPr/>
            <p:nvPr/>
          </p:nvSpPr>
          <p:spPr>
            <a:xfrm>
              <a:off x="0" y="0"/>
              <a:ext cx="3563888" cy="5143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3271535" y="2319722"/>
              <a:ext cx="584705" cy="504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903273" y="1251410"/>
            <a:ext cx="1201652" cy="4045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 b="1" dirty="0"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64"/>
          <p:cNvSpPr txBox="1"/>
          <p:nvPr/>
        </p:nvSpPr>
        <p:spPr>
          <a:xfrm>
            <a:off x="4945183" y="1248891"/>
            <a:ext cx="13584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sz="20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PART 01</a:t>
            </a:r>
            <a:endParaRPr lang="zh-CN" altLang="en-US" sz="2000" b="1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03426" y="2326027"/>
            <a:ext cx="1213348" cy="4045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 b="1" dirty="0"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TextBox 64"/>
          <p:cNvSpPr txBox="1"/>
          <p:nvPr/>
        </p:nvSpPr>
        <p:spPr>
          <a:xfrm>
            <a:off x="4934388" y="2339506"/>
            <a:ext cx="126923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sz="20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PART 02</a:t>
            </a:r>
            <a:endParaRPr lang="zh-CN" altLang="en-US" sz="2000" b="1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34541" y="3427314"/>
            <a:ext cx="1213348" cy="4045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600" b="1" dirty="0"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TextBox 64"/>
          <p:cNvSpPr txBox="1"/>
          <p:nvPr/>
        </p:nvSpPr>
        <p:spPr>
          <a:xfrm>
            <a:off x="4934388" y="3426823"/>
            <a:ext cx="118232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en-US" altLang="zh-CN" sz="2000" b="1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PART 03</a:t>
            </a:r>
            <a:endParaRPr lang="zh-CN" altLang="en-US" sz="2000" b="1" dirty="0">
              <a:solidFill>
                <a:schemeClr val="bg1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TextBox 5"/>
          <p:cNvSpPr txBox="1"/>
          <p:nvPr/>
        </p:nvSpPr>
        <p:spPr>
          <a:xfrm>
            <a:off x="577024" y="1957356"/>
            <a:ext cx="2718032" cy="1177245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algn="ctr"/>
            <a:r>
              <a:rPr lang="zh-CN" altLang="en-US" sz="7200" spc="-30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目录</a:t>
            </a:r>
            <a:endParaRPr lang="zh-CN" altLang="en-US" sz="8000" spc="-30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925259" y="3094779"/>
            <a:ext cx="2162421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7" name="TextBox 64"/>
          <p:cNvSpPr txBox="1"/>
          <p:nvPr/>
        </p:nvSpPr>
        <p:spPr>
          <a:xfrm>
            <a:off x="6303645" y="1249045"/>
            <a:ext cx="234743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zh-CN" altLang="en-US" sz="22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图像的定位</a:t>
            </a:r>
            <a:r>
              <a:rPr lang="en-US" altLang="zh-CN" sz="22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HSI</a:t>
            </a:r>
            <a:r>
              <a:rPr lang="zh-CN" altLang="en-US" sz="22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域</a:t>
            </a:r>
          </a:p>
        </p:txBody>
      </p:sp>
      <p:sp>
        <p:nvSpPr>
          <p:cNvPr id="18" name="TextBox 64"/>
          <p:cNvSpPr txBox="1"/>
          <p:nvPr/>
        </p:nvSpPr>
        <p:spPr>
          <a:xfrm>
            <a:off x="6303379" y="2330581"/>
            <a:ext cx="269774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zh-CN" altLang="en-US" sz="22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图像的切割</a:t>
            </a:r>
          </a:p>
        </p:txBody>
      </p:sp>
      <p:sp>
        <p:nvSpPr>
          <p:cNvPr id="21" name="TextBox 64"/>
          <p:cNvSpPr txBox="1"/>
          <p:nvPr/>
        </p:nvSpPr>
        <p:spPr>
          <a:xfrm>
            <a:off x="6303379" y="3427406"/>
            <a:ext cx="2426284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ctr"/>
            <a:r>
              <a:rPr lang="zh-CN" altLang="en-US" sz="2200" b="1" dirty="0">
                <a:solidFill>
                  <a:schemeClr val="tx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sym typeface="微软雅黑" panose="020B0503020204020204" pitchFamily="34" charset="-122"/>
              </a:rPr>
              <a:t>神经网络识别字符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2" grpId="0"/>
      <p:bldP spid="43" grpId="0" bldLvl="0" animBg="1"/>
      <p:bldP spid="44" grpId="0"/>
      <p:bldP spid="47" grpId="0" bldLvl="0" animBg="1"/>
      <p:bldP spid="48" grpId="0"/>
      <p:bldP spid="19" grpId="0"/>
      <p:bldP spid="20" grpId="0"/>
      <p:bldP spid="17" grpId="0"/>
      <p:bldP spid="18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507455" y="-65686"/>
            <a:ext cx="4572001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79" y="0"/>
            <a:ext cx="449945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结果及正确率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3300" y="1449324"/>
            <a:ext cx="2520950" cy="28392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：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中的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30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张图片定位全部成功，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/>
            </a:r>
            <a:b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成功率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1000%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endParaRPr lang="en-US" altLang="zh-CN" sz="20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分割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29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张成功，成功率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96.67%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endParaRPr lang="en-US" altLang="zh-CN" sz="20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识别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28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张成功，成功率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93.33%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799" y="895350"/>
            <a:ext cx="3502464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65447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507455" y="-65686"/>
            <a:ext cx="4572001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79" y="0"/>
            <a:ext cx="449945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结果及正确率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4679" y="1296922"/>
            <a:ext cx="2222500" cy="265457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中失败的两张原因：</a:t>
            </a:r>
            <a:endParaRPr lang="en-US" altLang="zh-CN" sz="24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一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张为定位时最小外接矩形过大，导致校正错误，最终导致分割失败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5" y="939004"/>
            <a:ext cx="4761707" cy="390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163473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507455" y="-65686"/>
            <a:ext cx="4572001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79" y="0"/>
            <a:ext cx="449945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结果及正确率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329" y="1055622"/>
            <a:ext cx="2222500" cy="37625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set1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中失败的两张原因：</a:t>
            </a:r>
            <a:endParaRPr lang="en-US" altLang="zh-CN" sz="24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另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一张为定位时最小外接矩形过大，导致校正时图片只留下上半部分，虽然成功分割，但字符不完整导致识别失败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51" y="1104900"/>
            <a:ext cx="5778362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44128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507455" y="-65686"/>
            <a:ext cx="4572001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79" y="0"/>
            <a:ext cx="449945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结果及正确率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1328" y="1124602"/>
            <a:ext cx="2222500" cy="191590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Set2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set2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中的五张图片定位成功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张，分割成功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张，识别成功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张。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29" y="1277737"/>
            <a:ext cx="6283425" cy="147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5096" y="3172917"/>
            <a:ext cx="5878130" cy="15465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两张定位失败原因都是过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度曝光，导致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图像中找不到蓝色像素点或找到太少而无法定位，也曾尝试先对两张照片进行处理再识别，但是最终没有实现。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41" y="3172917"/>
            <a:ext cx="2931319" cy="11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0" y="983591"/>
            <a:ext cx="5227300" cy="3857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323" y="3040511"/>
            <a:ext cx="3199537" cy="161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8" y="820457"/>
            <a:ext cx="5390021" cy="418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53614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945605" y="148742"/>
            <a:ext cx="2801145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3008629" y="214427"/>
            <a:ext cx="286512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技术亮点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600" y="1129806"/>
            <a:ext cx="8248650" cy="40087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1.His</a:t>
            </a:r>
            <a:r>
              <a:rPr lang="zh-CN" altLang="en-US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图像定位：相较于边缘检测更加优化，基本上能实现对非蓝色车车牌的定位。</a:t>
            </a:r>
            <a:endParaRPr lang="en-US" altLang="zh-CN" sz="32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2.</a:t>
            </a:r>
            <a:r>
              <a:rPr lang="zh-CN" altLang="en-US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最小外接矩形：采用最小外接矩形来对图像进行定位切割，比采用扫描定位成功率更高，定位更准确。</a:t>
            </a:r>
            <a:endParaRPr lang="en-US" altLang="zh-CN" sz="32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3</a:t>
            </a:r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.</a:t>
            </a:r>
            <a:r>
              <a:rPr lang="zh-CN" altLang="en-US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透视矫正：相较于拉东变换，采用此法对倾斜车牌进行校正更为准确，能对大部分车牌进行校正。</a:t>
            </a:r>
            <a:endParaRPr lang="zh-CN" altLang="en-US" sz="32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51664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945605" y="148742"/>
            <a:ext cx="2801145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3008629" y="214427"/>
            <a:ext cx="286512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技术亮点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600" y="1129806"/>
            <a:ext cx="8248650" cy="25314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4.</a:t>
            </a:r>
            <a:r>
              <a:rPr lang="zh-CN" altLang="en-US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垂直投影切割：能对大部分已定位车牌进行切割。</a:t>
            </a:r>
            <a:endParaRPr lang="en-US" altLang="zh-CN" sz="32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5.</a:t>
            </a:r>
            <a:r>
              <a:rPr lang="zh-CN" altLang="en-US" sz="32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神经网络识别：相较于一般模板匹配，虽然训练时间长，但是更高的识别成功率显然是可以接受过长的训练时间的。</a:t>
            </a:r>
            <a:endParaRPr lang="zh-CN" altLang="en-US" sz="32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14932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3288630"/>
            <a:ext cx="9144000" cy="1854729"/>
          </a:xfrm>
          <a:custGeom>
            <a:avLst/>
            <a:gdLst>
              <a:gd name="T0" fmla="*/ 0 w 5734"/>
              <a:gd name="T1" fmla="*/ 0 h 886"/>
              <a:gd name="T2" fmla="*/ 123 w 5734"/>
              <a:gd name="T3" fmla="*/ 88 h 886"/>
              <a:gd name="T4" fmla="*/ 249 w 5734"/>
              <a:gd name="T5" fmla="*/ 165 h 886"/>
              <a:gd name="T6" fmla="*/ 377 w 5734"/>
              <a:gd name="T7" fmla="*/ 233 h 886"/>
              <a:gd name="T8" fmla="*/ 510 w 5734"/>
              <a:gd name="T9" fmla="*/ 293 h 886"/>
              <a:gd name="T10" fmla="*/ 646 w 5734"/>
              <a:gd name="T11" fmla="*/ 343 h 886"/>
              <a:gd name="T12" fmla="*/ 785 w 5734"/>
              <a:gd name="T13" fmla="*/ 387 h 886"/>
              <a:gd name="T14" fmla="*/ 926 w 5734"/>
              <a:gd name="T15" fmla="*/ 422 h 886"/>
              <a:gd name="T16" fmla="*/ 1072 w 5734"/>
              <a:gd name="T17" fmla="*/ 452 h 886"/>
              <a:gd name="T18" fmla="*/ 1219 w 5734"/>
              <a:gd name="T19" fmla="*/ 473 h 886"/>
              <a:gd name="T20" fmla="*/ 1368 w 5734"/>
              <a:gd name="T21" fmla="*/ 490 h 886"/>
              <a:gd name="T22" fmla="*/ 1520 w 5734"/>
              <a:gd name="T23" fmla="*/ 501 h 886"/>
              <a:gd name="T24" fmla="*/ 1674 w 5734"/>
              <a:gd name="T25" fmla="*/ 506 h 886"/>
              <a:gd name="T26" fmla="*/ 1830 w 5734"/>
              <a:gd name="T27" fmla="*/ 506 h 886"/>
              <a:gd name="T28" fmla="*/ 1987 w 5734"/>
              <a:gd name="T29" fmla="*/ 503 h 886"/>
              <a:gd name="T30" fmla="*/ 2147 w 5734"/>
              <a:gd name="T31" fmla="*/ 494 h 886"/>
              <a:gd name="T32" fmla="*/ 2306 w 5734"/>
              <a:gd name="T33" fmla="*/ 483 h 886"/>
              <a:gd name="T34" fmla="*/ 2469 w 5734"/>
              <a:gd name="T35" fmla="*/ 469 h 886"/>
              <a:gd name="T36" fmla="*/ 2632 w 5734"/>
              <a:gd name="T37" fmla="*/ 454 h 886"/>
              <a:gd name="T38" fmla="*/ 2796 w 5734"/>
              <a:gd name="T39" fmla="*/ 434 h 886"/>
              <a:gd name="T40" fmla="*/ 2961 w 5734"/>
              <a:gd name="T41" fmla="*/ 415 h 886"/>
              <a:gd name="T42" fmla="*/ 3125 w 5734"/>
              <a:gd name="T43" fmla="*/ 394 h 886"/>
              <a:gd name="T44" fmla="*/ 3292 w 5734"/>
              <a:gd name="T45" fmla="*/ 371 h 886"/>
              <a:gd name="T46" fmla="*/ 3458 w 5734"/>
              <a:gd name="T47" fmla="*/ 350 h 886"/>
              <a:gd name="T48" fmla="*/ 3624 w 5734"/>
              <a:gd name="T49" fmla="*/ 328 h 886"/>
              <a:gd name="T50" fmla="*/ 3793 w 5734"/>
              <a:gd name="T51" fmla="*/ 307 h 886"/>
              <a:gd name="T52" fmla="*/ 3959 w 5734"/>
              <a:gd name="T53" fmla="*/ 287 h 886"/>
              <a:gd name="T54" fmla="*/ 4125 w 5734"/>
              <a:gd name="T55" fmla="*/ 268 h 886"/>
              <a:gd name="T56" fmla="*/ 4290 w 5734"/>
              <a:gd name="T57" fmla="*/ 252 h 886"/>
              <a:gd name="T58" fmla="*/ 4454 w 5734"/>
              <a:gd name="T59" fmla="*/ 238 h 886"/>
              <a:gd name="T60" fmla="*/ 4619 w 5734"/>
              <a:gd name="T61" fmla="*/ 228 h 886"/>
              <a:gd name="T62" fmla="*/ 4784 w 5734"/>
              <a:gd name="T63" fmla="*/ 221 h 886"/>
              <a:gd name="T64" fmla="*/ 4945 w 5734"/>
              <a:gd name="T65" fmla="*/ 217 h 886"/>
              <a:gd name="T66" fmla="*/ 5106 w 5734"/>
              <a:gd name="T67" fmla="*/ 217 h 886"/>
              <a:gd name="T68" fmla="*/ 5265 w 5734"/>
              <a:gd name="T69" fmla="*/ 223 h 886"/>
              <a:gd name="T70" fmla="*/ 5424 w 5734"/>
              <a:gd name="T71" fmla="*/ 233 h 886"/>
              <a:gd name="T72" fmla="*/ 5580 w 5734"/>
              <a:gd name="T73" fmla="*/ 249 h 886"/>
              <a:gd name="T74" fmla="*/ 5734 w 5734"/>
              <a:gd name="T75" fmla="*/ 272 h 886"/>
              <a:gd name="T76" fmla="*/ 5734 w 5734"/>
              <a:gd name="T77" fmla="*/ 886 h 886"/>
              <a:gd name="T78" fmla="*/ 0 w 5734"/>
              <a:gd name="T79" fmla="*/ 886 h 886"/>
              <a:gd name="T80" fmla="*/ 0 w 5734"/>
              <a:gd name="T81" fmla="*/ 0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34" h="886">
                <a:moveTo>
                  <a:pt x="0" y="0"/>
                </a:moveTo>
                <a:lnTo>
                  <a:pt x="123" y="88"/>
                </a:lnTo>
                <a:lnTo>
                  <a:pt x="249" y="165"/>
                </a:lnTo>
                <a:lnTo>
                  <a:pt x="377" y="233"/>
                </a:lnTo>
                <a:lnTo>
                  <a:pt x="510" y="293"/>
                </a:lnTo>
                <a:lnTo>
                  <a:pt x="646" y="343"/>
                </a:lnTo>
                <a:lnTo>
                  <a:pt x="785" y="387"/>
                </a:lnTo>
                <a:lnTo>
                  <a:pt x="926" y="422"/>
                </a:lnTo>
                <a:lnTo>
                  <a:pt x="1072" y="452"/>
                </a:lnTo>
                <a:lnTo>
                  <a:pt x="1219" y="473"/>
                </a:lnTo>
                <a:lnTo>
                  <a:pt x="1368" y="490"/>
                </a:lnTo>
                <a:lnTo>
                  <a:pt x="1520" y="501"/>
                </a:lnTo>
                <a:lnTo>
                  <a:pt x="1674" y="506"/>
                </a:lnTo>
                <a:lnTo>
                  <a:pt x="1830" y="506"/>
                </a:lnTo>
                <a:lnTo>
                  <a:pt x="1987" y="503"/>
                </a:lnTo>
                <a:lnTo>
                  <a:pt x="2147" y="494"/>
                </a:lnTo>
                <a:lnTo>
                  <a:pt x="2306" y="483"/>
                </a:lnTo>
                <a:lnTo>
                  <a:pt x="2469" y="469"/>
                </a:lnTo>
                <a:lnTo>
                  <a:pt x="2632" y="454"/>
                </a:lnTo>
                <a:lnTo>
                  <a:pt x="2796" y="434"/>
                </a:lnTo>
                <a:lnTo>
                  <a:pt x="2961" y="415"/>
                </a:lnTo>
                <a:lnTo>
                  <a:pt x="3125" y="394"/>
                </a:lnTo>
                <a:lnTo>
                  <a:pt x="3292" y="371"/>
                </a:lnTo>
                <a:lnTo>
                  <a:pt x="3458" y="350"/>
                </a:lnTo>
                <a:lnTo>
                  <a:pt x="3624" y="328"/>
                </a:lnTo>
                <a:lnTo>
                  <a:pt x="3793" y="307"/>
                </a:lnTo>
                <a:lnTo>
                  <a:pt x="3959" y="287"/>
                </a:lnTo>
                <a:lnTo>
                  <a:pt x="4125" y="268"/>
                </a:lnTo>
                <a:lnTo>
                  <a:pt x="4290" y="252"/>
                </a:lnTo>
                <a:lnTo>
                  <a:pt x="4454" y="238"/>
                </a:lnTo>
                <a:lnTo>
                  <a:pt x="4619" y="228"/>
                </a:lnTo>
                <a:lnTo>
                  <a:pt x="4784" y="221"/>
                </a:lnTo>
                <a:lnTo>
                  <a:pt x="4945" y="217"/>
                </a:lnTo>
                <a:lnTo>
                  <a:pt x="5106" y="217"/>
                </a:lnTo>
                <a:lnTo>
                  <a:pt x="5265" y="223"/>
                </a:lnTo>
                <a:lnTo>
                  <a:pt x="5424" y="233"/>
                </a:lnTo>
                <a:lnTo>
                  <a:pt x="5580" y="249"/>
                </a:lnTo>
                <a:lnTo>
                  <a:pt x="5734" y="272"/>
                </a:lnTo>
                <a:lnTo>
                  <a:pt x="5734" y="886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 sz="995"/>
          </a:p>
        </p:txBody>
      </p:sp>
      <p:sp>
        <p:nvSpPr>
          <p:cNvPr id="7" name="Freeform 7"/>
          <p:cNvSpPr/>
          <p:nvPr/>
        </p:nvSpPr>
        <p:spPr bwMode="auto">
          <a:xfrm>
            <a:off x="1" y="3749481"/>
            <a:ext cx="9144000" cy="1393878"/>
          </a:xfrm>
          <a:custGeom>
            <a:avLst/>
            <a:gdLst>
              <a:gd name="T0" fmla="*/ 5044 w 5734"/>
              <a:gd name="T1" fmla="*/ 0 h 658"/>
              <a:gd name="T2" fmla="*/ 5272 w 5734"/>
              <a:gd name="T3" fmla="*/ 7 h 658"/>
              <a:gd name="T4" fmla="*/ 5503 w 5734"/>
              <a:gd name="T5" fmla="*/ 21 h 658"/>
              <a:gd name="T6" fmla="*/ 5734 w 5734"/>
              <a:gd name="T7" fmla="*/ 44 h 658"/>
              <a:gd name="T8" fmla="*/ 5734 w 5734"/>
              <a:gd name="T9" fmla="*/ 658 h 658"/>
              <a:gd name="T10" fmla="*/ 0 w 5734"/>
              <a:gd name="T11" fmla="*/ 658 h 658"/>
              <a:gd name="T12" fmla="*/ 0 w 5734"/>
              <a:gd name="T13" fmla="*/ 355 h 658"/>
              <a:gd name="T14" fmla="*/ 179 w 5734"/>
              <a:gd name="T15" fmla="*/ 399 h 658"/>
              <a:gd name="T16" fmla="*/ 359 w 5734"/>
              <a:gd name="T17" fmla="*/ 430 h 658"/>
              <a:gd name="T18" fmla="*/ 541 w 5734"/>
              <a:gd name="T19" fmla="*/ 453 h 658"/>
              <a:gd name="T20" fmla="*/ 725 w 5734"/>
              <a:gd name="T21" fmla="*/ 467 h 658"/>
              <a:gd name="T22" fmla="*/ 911 w 5734"/>
              <a:gd name="T23" fmla="*/ 472 h 658"/>
              <a:gd name="T24" fmla="*/ 1100 w 5734"/>
              <a:gd name="T25" fmla="*/ 471 h 658"/>
              <a:gd name="T26" fmla="*/ 1289 w 5734"/>
              <a:gd name="T27" fmla="*/ 462 h 658"/>
              <a:gd name="T28" fmla="*/ 1481 w 5734"/>
              <a:gd name="T29" fmla="*/ 446 h 658"/>
              <a:gd name="T30" fmla="*/ 1674 w 5734"/>
              <a:gd name="T31" fmla="*/ 427 h 658"/>
              <a:gd name="T32" fmla="*/ 1870 w 5734"/>
              <a:gd name="T33" fmla="*/ 402 h 658"/>
              <a:gd name="T34" fmla="*/ 2068 w 5734"/>
              <a:gd name="T35" fmla="*/ 373 h 658"/>
              <a:gd name="T36" fmla="*/ 2268 w 5734"/>
              <a:gd name="T37" fmla="*/ 341 h 658"/>
              <a:gd name="T38" fmla="*/ 2469 w 5734"/>
              <a:gd name="T39" fmla="*/ 308 h 658"/>
              <a:gd name="T40" fmla="*/ 2672 w 5734"/>
              <a:gd name="T41" fmla="*/ 271 h 658"/>
              <a:gd name="T42" fmla="*/ 2879 w 5734"/>
              <a:gd name="T43" fmla="*/ 236 h 658"/>
              <a:gd name="T44" fmla="*/ 3085 w 5734"/>
              <a:gd name="T45" fmla="*/ 199 h 658"/>
              <a:gd name="T46" fmla="*/ 3295 w 5734"/>
              <a:gd name="T47" fmla="*/ 164 h 658"/>
              <a:gd name="T48" fmla="*/ 3507 w 5734"/>
              <a:gd name="T49" fmla="*/ 131 h 658"/>
              <a:gd name="T50" fmla="*/ 3721 w 5734"/>
              <a:gd name="T51" fmla="*/ 100 h 658"/>
              <a:gd name="T52" fmla="*/ 3936 w 5734"/>
              <a:gd name="T53" fmla="*/ 70 h 658"/>
              <a:gd name="T54" fmla="*/ 4153 w 5734"/>
              <a:gd name="T55" fmla="*/ 45 h 658"/>
              <a:gd name="T56" fmla="*/ 4374 w 5734"/>
              <a:gd name="T57" fmla="*/ 26 h 658"/>
              <a:gd name="T58" fmla="*/ 4594 w 5734"/>
              <a:gd name="T59" fmla="*/ 10 h 658"/>
              <a:gd name="T60" fmla="*/ 4819 w 5734"/>
              <a:gd name="T61" fmla="*/ 2 h 658"/>
              <a:gd name="T62" fmla="*/ 5044 w 5734"/>
              <a:gd name="T63" fmla="*/ 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34" h="658">
                <a:moveTo>
                  <a:pt x="5044" y="0"/>
                </a:moveTo>
                <a:lnTo>
                  <a:pt x="5272" y="7"/>
                </a:lnTo>
                <a:lnTo>
                  <a:pt x="5503" y="21"/>
                </a:lnTo>
                <a:lnTo>
                  <a:pt x="5734" y="44"/>
                </a:lnTo>
                <a:lnTo>
                  <a:pt x="5734" y="658"/>
                </a:lnTo>
                <a:lnTo>
                  <a:pt x="0" y="658"/>
                </a:lnTo>
                <a:lnTo>
                  <a:pt x="0" y="355"/>
                </a:lnTo>
                <a:lnTo>
                  <a:pt x="179" y="399"/>
                </a:lnTo>
                <a:lnTo>
                  <a:pt x="359" y="430"/>
                </a:lnTo>
                <a:lnTo>
                  <a:pt x="541" y="453"/>
                </a:lnTo>
                <a:lnTo>
                  <a:pt x="725" y="467"/>
                </a:lnTo>
                <a:lnTo>
                  <a:pt x="911" y="472"/>
                </a:lnTo>
                <a:lnTo>
                  <a:pt x="1100" y="471"/>
                </a:lnTo>
                <a:lnTo>
                  <a:pt x="1289" y="462"/>
                </a:lnTo>
                <a:lnTo>
                  <a:pt x="1481" y="446"/>
                </a:lnTo>
                <a:lnTo>
                  <a:pt x="1674" y="427"/>
                </a:lnTo>
                <a:lnTo>
                  <a:pt x="1870" y="402"/>
                </a:lnTo>
                <a:lnTo>
                  <a:pt x="2068" y="373"/>
                </a:lnTo>
                <a:lnTo>
                  <a:pt x="2268" y="341"/>
                </a:lnTo>
                <a:lnTo>
                  <a:pt x="2469" y="308"/>
                </a:lnTo>
                <a:lnTo>
                  <a:pt x="2672" y="271"/>
                </a:lnTo>
                <a:lnTo>
                  <a:pt x="2879" y="236"/>
                </a:lnTo>
                <a:lnTo>
                  <a:pt x="3085" y="199"/>
                </a:lnTo>
                <a:lnTo>
                  <a:pt x="3295" y="164"/>
                </a:lnTo>
                <a:lnTo>
                  <a:pt x="3507" y="131"/>
                </a:lnTo>
                <a:lnTo>
                  <a:pt x="3721" y="100"/>
                </a:lnTo>
                <a:lnTo>
                  <a:pt x="3936" y="70"/>
                </a:lnTo>
                <a:lnTo>
                  <a:pt x="4153" y="45"/>
                </a:lnTo>
                <a:lnTo>
                  <a:pt x="4374" y="26"/>
                </a:lnTo>
                <a:lnTo>
                  <a:pt x="4594" y="10"/>
                </a:lnTo>
                <a:lnTo>
                  <a:pt x="4819" y="2"/>
                </a:lnTo>
                <a:lnTo>
                  <a:pt x="5044" y="0"/>
                </a:lnTo>
                <a:close/>
              </a:path>
            </a:pathLst>
          </a:custGeom>
          <a:solidFill>
            <a:srgbClr val="002060"/>
          </a:solidFill>
          <a:ln w="0">
            <a:noFill/>
            <a:prstDash val="solid"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endParaRPr lang="zh-CN" altLang="en-US" sz="995"/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1588831" y="1818950"/>
            <a:ext cx="5966339" cy="96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260" b="1" cap="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Thank you</a:t>
            </a:r>
            <a:endParaRPr lang="zh-CN" altLang="en-US" sz="6260" b="1" cap="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426017" y="2853259"/>
            <a:ext cx="2291967" cy="26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705" b="1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感谢聆听，批评指导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99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99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99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/>
      <p:bldP spid="4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2142126"/>
            <a:ext cx="4321174" cy="90800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4724698" y="2198571"/>
            <a:ext cx="2776971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工作概述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3489513" y="2012417"/>
            <a:ext cx="1408602" cy="1084912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01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911653" y="2181694"/>
            <a:ext cx="1758735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PART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250825" y="3015424"/>
            <a:ext cx="8642350" cy="16042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72" tIns="36286" rIns="72572" bIns="36286" rtlCol="0" anchor="ctr"/>
          <a:lstStyle/>
          <a:p>
            <a:pPr algn="ctr"/>
            <a:endParaRPr lang="zh-CN" altLang="en-US" sz="105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" y="141220"/>
            <a:ext cx="328891" cy="466672"/>
            <a:chOff x="199304" y="53446"/>
            <a:chExt cx="328891" cy="466672"/>
          </a:xfrm>
        </p:grpSpPr>
        <p:sp>
          <p:nvSpPr>
            <p:cNvPr id="25" name="Freeform 5"/>
            <p:cNvSpPr/>
            <p:nvPr/>
          </p:nvSpPr>
          <p:spPr bwMode="auto">
            <a:xfrm>
              <a:off x="202267" y="53446"/>
              <a:ext cx="197039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331156" y="183818"/>
              <a:ext cx="197039" cy="201484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199304" y="320115"/>
              <a:ext cx="195557" cy="200003"/>
            </a:xfrm>
            <a:custGeom>
              <a:avLst/>
              <a:gdLst>
                <a:gd name="T0" fmla="*/ 11 w 295"/>
                <a:gd name="T1" fmla="*/ 128 h 295"/>
                <a:gd name="T2" fmla="*/ 128 w 295"/>
                <a:gd name="T3" fmla="*/ 11 h 295"/>
                <a:gd name="T4" fmla="*/ 167 w 295"/>
                <a:gd name="T5" fmla="*/ 11 h 295"/>
                <a:gd name="T6" fmla="*/ 284 w 295"/>
                <a:gd name="T7" fmla="*/ 128 h 295"/>
                <a:gd name="T8" fmla="*/ 284 w 295"/>
                <a:gd name="T9" fmla="*/ 167 h 295"/>
                <a:gd name="T10" fmla="*/ 167 w 295"/>
                <a:gd name="T11" fmla="*/ 284 h 295"/>
                <a:gd name="T12" fmla="*/ 128 w 295"/>
                <a:gd name="T13" fmla="*/ 284 h 295"/>
                <a:gd name="T14" fmla="*/ 11 w 295"/>
                <a:gd name="T15" fmla="*/ 167 h 295"/>
                <a:gd name="T16" fmla="*/ 11 w 295"/>
                <a:gd name="T17" fmla="*/ 12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295">
                  <a:moveTo>
                    <a:pt x="11" y="128"/>
                  </a:moveTo>
                  <a:lnTo>
                    <a:pt x="128" y="11"/>
                  </a:lnTo>
                  <a:cubicBezTo>
                    <a:pt x="139" y="0"/>
                    <a:pt x="156" y="0"/>
                    <a:pt x="167" y="11"/>
                  </a:cubicBezTo>
                  <a:lnTo>
                    <a:pt x="284" y="128"/>
                  </a:lnTo>
                  <a:cubicBezTo>
                    <a:pt x="295" y="139"/>
                    <a:pt x="295" y="156"/>
                    <a:pt x="284" y="167"/>
                  </a:cubicBezTo>
                  <a:lnTo>
                    <a:pt x="167" y="284"/>
                  </a:lnTo>
                  <a:cubicBezTo>
                    <a:pt x="156" y="295"/>
                    <a:pt x="139" y="295"/>
                    <a:pt x="128" y="284"/>
                  </a:cubicBezTo>
                  <a:lnTo>
                    <a:pt x="11" y="167"/>
                  </a:lnTo>
                  <a:cubicBezTo>
                    <a:pt x="0" y="156"/>
                    <a:pt x="0" y="139"/>
                    <a:pt x="1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50" dirty="0">
                <a:solidFill>
                  <a:srgbClr val="294A5A"/>
                </a:solidFill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95558" y="1058310"/>
            <a:ext cx="8642350" cy="16042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72" tIns="36286" rIns="72572" bIns="36286" rtlCol="0" anchor="ctr"/>
          <a:lstStyle/>
          <a:p>
            <a:pPr algn="ctr"/>
            <a:endParaRPr lang="zh-CN" altLang="en-US" sz="105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Rectangle 4"/>
          <p:cNvSpPr/>
          <p:nvPr/>
        </p:nvSpPr>
        <p:spPr bwMode="auto">
          <a:xfrm>
            <a:off x="514350" y="1250156"/>
            <a:ext cx="7343775" cy="13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25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朱万鑫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FFFF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项目成员</a:t>
            </a:r>
            <a:endParaRPr lang="en-US" altLang="zh-CN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图像</a:t>
            </a:r>
            <a:r>
              <a:rPr lang="zh-CN" altLang="en-US" sz="12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的定位切割，代码优化</a:t>
            </a: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算法优化，神经网络字母系数训练，神经网</a:t>
            </a:r>
            <a:r>
              <a:rPr lang="zh-CN" altLang="en-US" sz="12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字符识别，</a:t>
            </a: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数据文件的</a:t>
            </a:r>
            <a:r>
              <a:rPr lang="en-US" altLang="zh-CN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excel</a:t>
            </a:r>
            <a:r>
              <a:rPr lang="zh-CN" altLang="en-US" sz="1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输出函数实现，</a:t>
            </a:r>
            <a:endParaRPr lang="en-US" sz="12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331855" y="199212"/>
            <a:ext cx="2423253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800" b="1" dirty="0">
                <a:solidFill>
                  <a:srgbClr val="00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团队成员分工介绍</a:t>
            </a:r>
          </a:p>
        </p:txBody>
      </p:sp>
      <p:sp>
        <p:nvSpPr>
          <p:cNvPr id="22" name="Rectangle 4"/>
          <p:cNvSpPr/>
          <p:nvPr/>
        </p:nvSpPr>
        <p:spPr bwMode="auto">
          <a:xfrm>
            <a:off x="514350" y="3183330"/>
            <a:ext cx="7665244" cy="10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25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张家旺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rgbClr val="FFFF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项目成员</a:t>
            </a:r>
            <a:endParaRPr lang="en-US" altLang="zh-CN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图像的</a:t>
            </a:r>
            <a:r>
              <a:rPr lang="en-US" altLang="zh-CN" sz="1200" dirty="0" err="1" smtClean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hsi</a:t>
            </a:r>
            <a:r>
              <a:rPr lang="zh-CN" altLang="en-US" sz="1200" dirty="0" smtClean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域</a:t>
            </a:r>
            <a:r>
              <a:rPr lang="zh-CN" altLang="en-US" sz="1200" dirty="0">
                <a:solidFill>
                  <a:srgbClr val="00B0F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Lato Light" charset="0"/>
                <a:sym typeface="Lato Light" charset="0"/>
              </a:rPr>
              <a:t>变换，二值化，垂直投影法的实现，去噪滤波，神经网络汉字系数训练，数据采集整理分析</a:t>
            </a:r>
            <a:endParaRPr lang="en-US" altLang="zh-CN" sz="1200" dirty="0">
              <a:solidFill>
                <a:srgbClr val="00B0F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rgbClr val="FFFF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30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0" y="2141855"/>
            <a:ext cx="3347720" cy="9004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4741155" y="2199005"/>
            <a:ext cx="3469640" cy="745490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成果展示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3489513" y="2012417"/>
            <a:ext cx="1408602" cy="1084912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02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911653" y="2181694"/>
            <a:ext cx="1758735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PART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2614612" y="135730"/>
            <a:ext cx="334772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2837180" y="135730"/>
            <a:ext cx="346964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图像定位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7050" y="1308100"/>
            <a:ext cx="5029200" cy="33932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  采用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空间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图像定位和</a:t>
            </a:r>
            <a:r>
              <a:rPr lang="en-US" altLang="zh-CN" sz="2400" b="1" dirty="0" err="1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reborts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边缘检测结合进行图像定位，在读取图片时先统计图片中蓝色像素点的比例，经计算，一般颜色车牌蓝色像素点比列不超过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0.05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蓝色车的蓝色像素点比例一般为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0.2-0.3</a:t>
            </a:r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。</a:t>
            </a:r>
            <a:endParaRPr lang="en-US" altLang="zh-CN" sz="24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   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所以我们设定大于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0.2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时采用边缘检测，小于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0.2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时利用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空间图像定位。</a:t>
            </a:r>
            <a:endParaRPr lang="zh-CN" altLang="en-US" sz="2400" b="1" dirty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1343025"/>
            <a:ext cx="31146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4980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E3FEE6C-3B03-41E7-961A-E5AC227D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" y="1013459"/>
            <a:ext cx="3661880" cy="29806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HIS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空间图像定位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FB8F97C-BC2D-4E2C-A428-E1EB7C862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11" y="1013458"/>
            <a:ext cx="3796090" cy="29806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1092994" y="3958062"/>
            <a:ext cx="6979444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将原始图像转换成</a:t>
            </a:r>
            <a:r>
              <a:rPr lang="en-US" altLang="zh-CN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域</a:t>
            </a:r>
            <a:r>
              <a:rPr lang="zh-CN" altLang="en-US" sz="24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</a:t>
            </a:r>
            <a:endParaRPr lang="en-US" altLang="zh-CN" sz="24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RGB</a:t>
            </a:r>
            <a:r>
              <a:rPr lang="zh-CN" altLang="en-US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图像转换为</a:t>
            </a:r>
            <a:r>
              <a:rPr lang="en-US" altLang="zh-CN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</a:t>
            </a:r>
            <a:r>
              <a:rPr lang="zh-CN" altLang="en-US" sz="1600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参考：</a:t>
            </a:r>
            <a:r>
              <a:rPr lang="en-US" altLang="zh-CN" sz="1600" b="1" dirty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http://blog.csdn.net/xiaojidan2011/article/details/7968883</a:t>
            </a:r>
            <a:endParaRPr lang="zh-CN" altLang="en-US" sz="1600" b="1" dirty="0">
              <a:solidFill>
                <a:srgbClr val="FF000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944229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926751" y="4458697"/>
            <a:ext cx="6979444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利用</a:t>
            </a:r>
            <a:r>
              <a:rPr lang="en-US" altLang="zh-CN" sz="2000" b="1" dirty="0" err="1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findblue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函数对</a:t>
            </a:r>
            <a:r>
              <a:rPr lang="en-US" altLang="zh-CN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his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图像处理，</a:t>
            </a:r>
            <a:endParaRPr lang="en-US" altLang="zh-CN" sz="20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b="1" dirty="0" err="1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findblue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函数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返回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一个蓝色为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，其它为</a:t>
            </a:r>
            <a:r>
              <a:rPr lang="en-US" altLang="zh-CN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的二值图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4A12AF5-D2D9-49C4-807E-55514C7D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54" y="932055"/>
            <a:ext cx="4668353" cy="3800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8ED1412-97D3-4E2D-AAFD-66C9B1176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5"/>
          <a:stretch/>
        </p:blipFill>
        <p:spPr>
          <a:xfrm>
            <a:off x="4416473" y="1063426"/>
            <a:ext cx="4477497" cy="8777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B60C545-C814-4159-9573-86CD295BC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73" y="2057590"/>
            <a:ext cx="4477497" cy="19611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HIS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空间图像定位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03724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4FD6A0A-C86E-4EE0-9B13-7CEAACA49E72}"/>
              </a:ext>
            </a:extLst>
          </p:cNvPr>
          <p:cNvSpPr txBox="1"/>
          <p:nvPr/>
        </p:nvSpPr>
        <p:spPr>
          <a:xfrm>
            <a:off x="297900" y="3298082"/>
            <a:ext cx="4633421" cy="185435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在二值图中寻找连通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区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，删除过大过小的连通区域，然后利用最小外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接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矩形的方法定位车牌区域来实现</a:t>
            </a:r>
            <a:r>
              <a:rPr lang="zh-CN" altLang="en-US" sz="2000" b="1" dirty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车牌的</a:t>
            </a:r>
            <a:r>
              <a:rPr lang="zh-CN" altLang="en-US" sz="2000" b="1" dirty="0" smtClean="0">
                <a:solidFill>
                  <a:srgbClr val="00206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定位。</a:t>
            </a:r>
            <a:endParaRPr lang="en-US" altLang="zh-CN" sz="2000" b="1" dirty="0" smtClean="0">
              <a:solidFill>
                <a:srgbClr val="00206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最小外接矩形函数参考：</a:t>
            </a:r>
            <a:r>
              <a:rPr lang="en-US" altLang="zh-CN" b="1" dirty="0">
                <a:solidFill>
                  <a:srgbClr val="FF0000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  <a:cs typeface="Ebrima" panose="02000000000000000000" pitchFamily="2" charset="0"/>
                <a:sym typeface="微软雅黑" panose="020B0503020204020204" pitchFamily="34" charset="-122"/>
              </a:rPr>
              <a:t> http://www.mathworks.com/matlabcentral/fileexchange/31126-2d-minimal-bounding-box/content/minBoundingBox.m</a:t>
            </a:r>
            <a:endParaRPr lang="zh-CN" altLang="en-US" b="1" dirty="0">
              <a:solidFill>
                <a:srgbClr val="FF0000"/>
              </a:solidFill>
              <a:latin typeface="Source Han Sans Normal" panose="020B0400000000000000" pitchFamily="34" charset="-122"/>
              <a:ea typeface="Source Han Sans Normal" panose="020B0400000000000000" pitchFamily="34" charset="-122"/>
              <a:cs typeface="Ebrima" panose="020000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746BC3D-E1BD-4D88-BFDC-05BBF915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5308" y="1013459"/>
            <a:ext cx="6568440" cy="2377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C7F3FFC-276F-41B9-8763-D8340705A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8" y="2960275"/>
            <a:ext cx="3243613" cy="19126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E39BC911-DBDF-402B-A7DA-9B5ADC210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8" y="1107497"/>
            <a:ext cx="3685001" cy="16273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3E318FC-6B65-493E-8AA7-2546A2D55324}"/>
              </a:ext>
            </a:extLst>
          </p:cNvPr>
          <p:cNvSpPr/>
          <p:nvPr/>
        </p:nvSpPr>
        <p:spPr>
          <a:xfrm>
            <a:off x="1974850" y="135730"/>
            <a:ext cx="4743450" cy="8777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xmlns="" id="{5FF2888D-7344-406E-A360-F3A8E7E07429}"/>
              </a:ext>
            </a:extLst>
          </p:cNvPr>
          <p:cNvSpPr txBox="1"/>
          <p:nvPr/>
        </p:nvSpPr>
        <p:spPr>
          <a:xfrm>
            <a:off x="1974850" y="135730"/>
            <a:ext cx="5060950" cy="74635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 font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HIS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Bold" panose="020B0800000000000000" pitchFamily="34" charset="-122"/>
                <a:ea typeface="Source Han Sans Bold" panose="020B0800000000000000" pitchFamily="34" charset="-122"/>
                <a:sym typeface="微软雅黑" panose="020B0503020204020204" pitchFamily="34" charset="-122"/>
              </a:rPr>
              <a:t>空间图像定位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Bold" panose="020B0800000000000000" pitchFamily="34" charset="-122"/>
              <a:ea typeface="Source Han Sans Bold" panose="020B0800000000000000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46922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19蓝色简约年度总结工作计划PPT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自定义 121">
      <a:dk1>
        <a:srgbClr val="1F1F1F"/>
      </a:dk1>
      <a:lt1>
        <a:srgbClr val="FFFFFF"/>
      </a:lt1>
      <a:dk2>
        <a:srgbClr val="454545"/>
      </a:dk2>
      <a:lt2>
        <a:srgbClr val="D8D8D8"/>
      </a:lt2>
      <a:accent1>
        <a:srgbClr val="9B1E11"/>
      </a:accent1>
      <a:accent2>
        <a:srgbClr val="736666"/>
      </a:accent2>
      <a:accent3>
        <a:srgbClr val="C1D842"/>
      </a:accent3>
      <a:accent4>
        <a:srgbClr val="4BACC6"/>
      </a:accent4>
      <a:accent5>
        <a:srgbClr val="F4CE3F"/>
      </a:accent5>
      <a:accent6>
        <a:srgbClr val="3F3F3F"/>
      </a:accent6>
      <a:hlink>
        <a:srgbClr val="222A35"/>
      </a:hlink>
      <a:folHlink>
        <a:srgbClr val="7F6000"/>
      </a:folHlink>
    </a:clrScheme>
    <a:fontScheme name="Lizzysu-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68580" tIns="34290" rIns="68580" bIns="34290" rtlCol="0">
        <a:spAutoFit/>
      </a:bodyPr>
      <a:lstStyle>
        <a:defPPr algn="ctr">
          <a:defRPr sz="3200" b="1" dirty="0">
            <a:solidFill>
              <a:srgbClr val="002060"/>
            </a:solidFill>
            <a:latin typeface="Source Han Sans Normal" panose="020B0400000000000000" pitchFamily="34" charset="-122"/>
            <a:ea typeface="Source Han Sans Normal" panose="020B0400000000000000" pitchFamily="34" charset="-122"/>
            <a:cs typeface="Ebrima" panose="02000000000000000000" pitchFamily="2" charset="0"/>
            <a:sym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21">
    <a:dk1>
      <a:srgbClr val="1F1F1F"/>
    </a:dk1>
    <a:lt1>
      <a:srgbClr val="FFFFFF"/>
    </a:lt1>
    <a:dk2>
      <a:srgbClr val="454545"/>
    </a:dk2>
    <a:lt2>
      <a:srgbClr val="D8D8D8"/>
    </a:lt2>
    <a:accent1>
      <a:srgbClr val="9B1E11"/>
    </a:accent1>
    <a:accent2>
      <a:srgbClr val="736666"/>
    </a:accent2>
    <a:accent3>
      <a:srgbClr val="C1D842"/>
    </a:accent3>
    <a:accent4>
      <a:srgbClr val="4BACC6"/>
    </a:accent4>
    <a:accent5>
      <a:srgbClr val="F4CE3F"/>
    </a:accent5>
    <a:accent6>
      <a:srgbClr val="3F3F3F"/>
    </a:accent6>
    <a:hlink>
      <a:srgbClr val="222A35"/>
    </a:hlink>
    <a:folHlink>
      <a:srgbClr val="7F6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1251</Words>
  <Application>Microsoft Office PowerPoint</Application>
  <PresentationFormat>全屏显示(16:9)</PresentationFormat>
  <Paragraphs>165</Paragraphs>
  <Slides>26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2019蓝色简约年度总结工作计划PPT</dc:title>
  <dc:creator>常董</dc:creator>
  <cp:lastModifiedBy>Jason</cp:lastModifiedBy>
  <cp:revision>2692</cp:revision>
  <dcterms:created xsi:type="dcterms:W3CDTF">2014-10-29T09:18:00Z</dcterms:created>
  <dcterms:modified xsi:type="dcterms:W3CDTF">2020-08-02T11:44:55Z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